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57" r:id="rId4"/>
    <p:sldId id="258" r:id="rId5"/>
    <p:sldId id="259" r:id="rId6"/>
    <p:sldId id="261" r:id="rId7"/>
    <p:sldId id="277" r:id="rId8"/>
    <p:sldId id="278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068E528-7AD3-4799-AD04-8CABCDA96FE4}">
          <p14:sldIdLst>
            <p14:sldId id="256"/>
          </p14:sldIdLst>
        </p14:section>
        <p14:section name="Section récapitulative" id="{5E432FE9-7557-4902-9FF7-ACC3D3C71C3E}">
          <p14:sldIdLst>
            <p14:sldId id="265"/>
          </p14:sldIdLst>
        </p14:section>
        <p14:section name="TE WAZA" id="{C36153F3-2166-4E1A-8CF7-A6C45BA30912}">
          <p14:sldIdLst>
            <p14:sldId id="257"/>
          </p14:sldIdLst>
        </p14:section>
        <p14:section name="KOSHI WAZA" id="{807D6A22-F692-4B1D-9591-8D3D70529EAA}">
          <p14:sldIdLst>
            <p14:sldId id="258"/>
          </p14:sldIdLst>
        </p14:section>
        <p14:section name="ASHI WAZA" id="{FE99BFF8-C38A-40F5-9591-1AF8DB26F980}">
          <p14:sldIdLst>
            <p14:sldId id="259"/>
          </p14:sldIdLst>
        </p14:section>
        <p14:section name="OSAEKOMI WAZA" id="{45D73955-161B-453C-951B-17147C6D6F63}">
          <p14:sldIdLst>
            <p14:sldId id="261"/>
          </p14:sldIdLst>
        </p14:section>
        <p14:section name="Les termes à connaître" id="{8C96204C-BEDD-4CD9-B423-89C15AE35275}">
          <p14:sldIdLst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C197-4271-4AFA-A013-2FA8BCF2C203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5CFFB-74E9-4CDB-BD42-F7F4817808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68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D69109-385A-49D1-A87B-D35127312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8D92DF-AC7B-4A62-BDB1-104F01A5F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F8EC82-E512-4BA3-8D08-EABEFAF39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41616-49CE-4A96-85AD-0C298F49EDC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3FAEF6-7904-4601-83FD-5A82DD1B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86CB9A-DCBE-446C-B3E1-6419D4DB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7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B9D8-3BB4-4125-93E6-2EB11EF9D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324AF7-6E79-4EFD-A120-3E2D47309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057857-FF65-4A30-B5CF-ED8BF860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9E0F-311B-46E7-B2D8-1967DDCF0455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18A071-F079-4743-9460-D6A4F119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DACFA2-813A-4B54-8221-9105C237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43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C09EE52-9092-4B7C-89F9-227E520B3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35B91F-B55D-4D7E-8375-30621959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4A016B-0F69-48A4-B776-5DCC9DD7F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84FB-19C3-480E-A8FB-5500FF74B7F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925B1B-ECAE-417E-9889-43085500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5DB020-090A-452E-BE33-37EE996E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60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7A509-1EA7-4BA0-A6AD-86529D90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3A5C52-B176-45A1-B1F3-9F1702F3E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7424DE-B8EA-4E9F-B8D4-D9099B61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033C-672D-438B-8863-B256EC8C6E4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E0EE5F-C271-40E0-A650-2FBCB601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48042B-891B-47B4-BCA0-620E91D04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91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ED5AC-0FC3-40FE-87F7-E801B829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3699E0-B94E-421F-AB5F-0B87BC59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E6D94D-303C-46EF-AC38-1FF8D4E9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EFC34-9AAC-4D5A-ABFA-772B174710A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451988-F0E6-406C-8943-5A0515B5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9C78B4-8505-4E9E-BB4D-374EB413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45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AA66E-B3A5-4F95-A0C6-FD3FEAB9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53CF3E-A7E7-40DC-8E1F-724AB88F9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232789-E6DD-4785-A1EA-4FF7FA2E6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C8B939-A076-4D00-A4C0-A9A02D97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9AFA-D117-4BA5-82D4-2573FE2B6D88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9F8D2D-3BA0-4928-9B66-734190B0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9B2906-3F9A-4AFB-A9A1-13987734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7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EBE62-71A3-408A-9F9E-F7811CE17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56782-24E6-4658-89BE-6C1F8B38C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2A74B6-1CA2-467A-A0A6-45D75E73A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02D83A-A21B-4DE3-A572-499752EE8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A53B4C-0C80-4FFC-A982-105B42C7B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9316D4-8662-48B8-B666-71BC8FB3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546FD-A2C0-4559-941C-30F2146C8C7F}" type="datetime1">
              <a:rPr lang="fr-FR" smtClean="0"/>
              <a:t>22/03/2020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711BD8-B71A-41AC-B08E-0414D4D2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97B989-8BD0-4A8E-9B5E-0BDAFB99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49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5B5B3-808A-412C-8310-92EE5909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75AF22C-58D8-46E7-800A-16B1E0E1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C483-85A3-4B2B-8F72-BE55FA946BAE}" type="datetime1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AEC7C5-7138-4AD3-9FC7-470F0C51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F62B80-F794-4DD7-AB24-135F373BF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41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CA2BC4C-9DED-4B24-A1CC-D33B155C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0FEF-1A90-46F5-934D-84E951A6952C}" type="datetime1">
              <a:rPr lang="fr-FR" smtClean="0"/>
              <a:t>22/03/2020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59DF16-2F11-409A-957A-FB0453122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BB8075-B88B-46D0-8A48-454CF3E3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50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FC60-AB41-4ABD-AD66-41D80B492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9FA3E-EBDB-4688-A84C-27B56EF1F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C04D7A-DAE3-424B-AC8D-8A58CE393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B8CEA6-5DD8-4E23-99FF-F1335E34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361F-9F88-42F5-A445-F153534DC96D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78BB13-A256-4FAC-BCAD-681DE29C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B7F916-AF47-4F8D-8CAC-42773334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6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90B4C-548C-443A-8726-0863E448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772722-FF1C-4685-8FBC-9B1F33FBE8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F65A14-B3B3-4F52-9576-DF6447EB0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CD0689-3BF0-4601-9004-2E21855C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1D44-51EB-45A8-8299-FF9DB8F9C579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120F95-722C-4E65-A57A-EA3B04B5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96CC23-3B45-41DF-AA84-AA8EDE77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5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06F14B6-E2D2-4DC0-9394-EE218A98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A80383-8636-473B-B158-79430093D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3501A5-E341-4EC7-952A-50F8E6AB6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1036-12D1-49BB-9F50-A4838432BBDF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71E475-60A0-4F42-8A3D-EB90D64C9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6E85CF-1523-4D49-9C57-F78A9E35B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4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2.png"/><Relationship Id="rId7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slide" Target="slide7.xml"/><Relationship Id="rId5" Type="http://schemas.openxmlformats.org/officeDocument/2006/relationships/image" Target="../media/image4.png"/><Relationship Id="rId10" Type="http://schemas.openxmlformats.org/officeDocument/2006/relationships/slide" Target="slide6.xml"/><Relationship Id="rId4" Type="http://schemas.openxmlformats.org/officeDocument/2006/relationships/image" Target="../media/image3.png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 title="intersecting circles">
            <a:extLst>
              <a:ext uri="{FF2B5EF4-FFF2-40B4-BE49-F238E27FC236}">
                <a16:creationId xmlns:a16="http://schemas.microsoft.com/office/drawing/2014/main" id="{D2C4BFA1-2075-4901-9E24-E41D1FDD51F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5" name="Rectangle 14" title="ribbon">
            <a:extLst>
              <a:ext uri="{FF2B5EF4-FFF2-40B4-BE49-F238E27FC236}">
                <a16:creationId xmlns:a16="http://schemas.microsoft.com/office/drawing/2014/main" id="{053FB2EE-284F-4C87-AB3D-BBF87A9FAB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AB7EFF2-FDBF-4607-B9BA-CBA1ABE17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chemeClr val="bg2"/>
                </a:solidFill>
                <a:latin typeface="Lucida Handwriting" panose="03010101010101010101" pitchFamily="66" charset="0"/>
              </a:rPr>
              <a:t>Le judo pour les 6-7 ans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CD9B3FC-8E62-4D84-83B4-1073FA8C2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endParaRPr lang="fr-FR" sz="1800" dirty="0">
              <a:latin typeface="Lucida Handwriting" panose="03010101010101010101" pitchFamily="66" charset="0"/>
            </a:endParaRPr>
          </a:p>
          <a:p>
            <a:r>
              <a:rPr lang="fr-FR" sz="1800" dirty="0">
                <a:latin typeface="Lucida Handwriting" panose="03010101010101010101" pitchFamily="66" charset="0"/>
              </a:rPr>
              <a:t>Les Techniques au programme</a:t>
            </a:r>
          </a:p>
        </p:txBody>
      </p:sp>
    </p:spTree>
    <p:extLst>
      <p:ext uri="{BB962C8B-B14F-4D97-AF65-F5344CB8AC3E}">
        <p14:creationId xmlns:p14="http://schemas.microsoft.com/office/powerpoint/2010/main" val="1276756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319"/>
    </mc:Choice>
    <mc:Fallback xmlns="">
      <p:transition spd="slow" advTm="431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63CFB-571A-4D39-9652-A249E2E0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>
                <a:latin typeface="Lucida Handwriting" panose="03010101010101010101" pitchFamily="66" charset="0"/>
              </a:rPr>
              <a:t>Sommaire</a:t>
            </a:r>
            <a:endParaRPr lang="fr-FR" dirty="0">
              <a:latin typeface="Lucida Handwriting" panose="03010101010101010101" pitchFamily="66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1898E-25F0-4ED7-933E-185C1DE4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2</a:t>
            </a:fld>
            <a:endParaRPr lang="fr-FR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79374108"/>
                  </p:ext>
                </p:extLst>
              </p:nvPr>
            </p:nvGraphicFramePr>
            <p:xfrm>
              <a:off x="838200" y="1324947"/>
              <a:ext cx="10515600" cy="4852016"/>
            </p:xfrm>
            <a:graphic>
              <a:graphicData uri="http://schemas.microsoft.com/office/powerpoint/2016/summaryzoom">
                <psuz:summaryZm>
                  <psuz:summaryZmObj sectionId="{C36153F3-2166-4E1A-8CF7-A6C45BA30912}" scaleFactorY="108821">
                    <psuz:zmPr id="{81BCB6C4-AF98-40E4-8A7D-15D8560AF54F}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07479" y="514085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07D6A22-F692-4B1D-9591-8D3D70529EAA}" scaleFactorY="108821">
                    <psuz:zmPr id="{76194BE4-5ABC-4C73-9518-41DB905DEF5B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680460" y="514085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E99BFF8-C38A-40F5-9591-1AF8DB26F980}" scaleFactorY="108821">
                    <psuz:zmPr id="{538E15E3-4E79-466B-ABF9-EEE0300AF46A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953441" y="514085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5D73955-161B-453C-951B-17147C6D6F63}" scaleFactorY="108821">
                    <psuz:zmPr id="{56971AE5-227A-4FC0-993E-1694089D79D2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07479" y="2406894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C96204C-BEDD-4CD9-B423-89C15AE35275}">
                    <psuz:zmPr id="{FC70AF32-0030-4180-817D-FD02F9238D87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680460" y="2485158"/>
                          <a:ext cx="3154680" cy="177450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838200" y="1324947"/>
                <a:ext cx="10515600" cy="4852016"/>
                <a:chOff x="838200" y="1324947"/>
                <a:chExt cx="10515600" cy="4852016"/>
              </a:xfrm>
            </p:grpSpPr>
            <p:pic>
              <p:nvPicPr>
                <p:cNvPr id="3" name="Image 3">
                  <a:hlinkClick r:id="rId7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245679" y="1839032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18660" y="1839032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7791641" y="1839032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245679" y="3731841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518660" y="3810105"/>
                  <a:ext cx="3154680" cy="1774508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8070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3"/>
    </mc:Choice>
    <mc:Fallback xmlns="">
      <p:transition spd="slow" advTm="567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TE WAZA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FEC204-7F38-4F5C-9FD1-FD423918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3</a:t>
            </a:fld>
            <a:endParaRPr lang="fr-FR"/>
          </a:p>
        </p:txBody>
      </p:sp>
      <p:pic>
        <p:nvPicPr>
          <p:cNvPr id="10" name="Image 9" descr="Une image contenant base-ball, sport, joueur, jeu&#10;&#10;Description générée automatiquement">
            <a:extLst>
              <a:ext uri="{FF2B5EF4-FFF2-40B4-BE49-F238E27FC236}">
                <a16:creationId xmlns:a16="http://schemas.microsoft.com/office/drawing/2014/main" id="{C0FEA7F8-0928-4A13-AC23-E5AA5F34D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567" y="2245736"/>
            <a:ext cx="1778527" cy="218449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5AAB98A-3EAB-42F0-BBD6-1A0F19EC76C3}"/>
              </a:ext>
            </a:extLst>
          </p:cNvPr>
          <p:cNvSpPr txBox="1"/>
          <p:nvPr/>
        </p:nvSpPr>
        <p:spPr>
          <a:xfrm>
            <a:off x="5228736" y="4475861"/>
            <a:ext cx="1233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Tai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DD8896-AC10-4028-978C-E352DA1C9BDF}"/>
              </a:ext>
            </a:extLst>
          </p:cNvPr>
          <p:cNvSpPr/>
          <p:nvPr/>
        </p:nvSpPr>
        <p:spPr>
          <a:xfrm>
            <a:off x="8409456" y="4475861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Ippon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pic>
        <p:nvPicPr>
          <p:cNvPr id="7" name="Image 6" descr="Une image contenant joueur, boule, jeu, sport&#10;&#10;Description générée automatiquement">
            <a:extLst>
              <a:ext uri="{FF2B5EF4-FFF2-40B4-BE49-F238E27FC236}">
                <a16:creationId xmlns:a16="http://schemas.microsoft.com/office/drawing/2014/main" id="{2CFCE3B3-E5B3-493A-A325-7AE76B2C4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867" y="2245736"/>
            <a:ext cx="1693823" cy="21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4"/>
    </mc:Choice>
    <mc:Fallback xmlns="">
      <p:transition spd="slow" advTm="53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KOSHI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668FA0-D39D-424C-AC9D-06D562F2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822F07-DFCF-4353-8056-76738DA59713}" type="slidenum">
              <a:rPr lang="fr-FR" smtClean="0"/>
              <a:t>4</a:t>
            </a:fld>
            <a:endParaRPr lang="fr-FR"/>
          </a:p>
        </p:txBody>
      </p:sp>
      <p:pic>
        <p:nvPicPr>
          <p:cNvPr id="12" name="Image 11" descr="Une image contenant jeu, sport, personne, homme&#10;&#10;Description générée automatiquement">
            <a:extLst>
              <a:ext uri="{FF2B5EF4-FFF2-40B4-BE49-F238E27FC236}">
                <a16:creationId xmlns:a16="http://schemas.microsoft.com/office/drawing/2014/main" id="{96B8406B-8163-4268-8287-8E79358AA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385" y="3439446"/>
            <a:ext cx="1630574" cy="2056579"/>
          </a:xfrm>
          <a:prstGeom prst="rect">
            <a:avLst/>
          </a:prstGeom>
        </p:spPr>
      </p:pic>
      <p:pic>
        <p:nvPicPr>
          <p:cNvPr id="16" name="Image 15" descr="Une image contenant sport, base-ball, jeu, personne&#10;&#10;Description générée automatiquement">
            <a:extLst>
              <a:ext uri="{FF2B5EF4-FFF2-40B4-BE49-F238E27FC236}">
                <a16:creationId xmlns:a16="http://schemas.microsoft.com/office/drawing/2014/main" id="{D9C6B156-EE0E-4E6E-8BE4-2911219EC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882" y="501083"/>
            <a:ext cx="1630574" cy="2089174"/>
          </a:xfrm>
          <a:prstGeom prst="rect">
            <a:avLst/>
          </a:prstGeom>
        </p:spPr>
      </p:pic>
      <p:pic>
        <p:nvPicPr>
          <p:cNvPr id="33" name="Image 32" descr="Une image contenant base-ball, joueur, extérieur, jeu&#10;&#10;Description générée automatiquement">
            <a:extLst>
              <a:ext uri="{FF2B5EF4-FFF2-40B4-BE49-F238E27FC236}">
                <a16:creationId xmlns:a16="http://schemas.microsoft.com/office/drawing/2014/main" id="{590EE4D5-3626-4624-822E-8337E4B8A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668" y="3428999"/>
            <a:ext cx="1353162" cy="2063573"/>
          </a:xfrm>
          <a:prstGeom prst="rect">
            <a:avLst/>
          </a:prstGeom>
        </p:spPr>
      </p:pic>
      <p:pic>
        <p:nvPicPr>
          <p:cNvPr id="38" name="Image 37" descr="Une image contenant jeu, sport, base-ball, personne&#10;&#10;Description générée automatiquement">
            <a:extLst>
              <a:ext uri="{FF2B5EF4-FFF2-40B4-BE49-F238E27FC236}">
                <a16:creationId xmlns:a16="http://schemas.microsoft.com/office/drawing/2014/main" id="{AA18F87B-0649-49FA-AFF9-209A7DB92A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788" y="510106"/>
            <a:ext cx="1721504" cy="2080151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C60DBC7D-9749-4773-95CD-4EB0EBC2EFD2}"/>
              </a:ext>
            </a:extLst>
          </p:cNvPr>
          <p:cNvSpPr txBox="1"/>
          <p:nvPr/>
        </p:nvSpPr>
        <p:spPr>
          <a:xfrm>
            <a:off x="5528376" y="2639975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F2428BB-4258-440B-9763-7EE65692D541}"/>
              </a:ext>
            </a:extLst>
          </p:cNvPr>
          <p:cNvSpPr txBox="1"/>
          <p:nvPr/>
        </p:nvSpPr>
        <p:spPr>
          <a:xfrm>
            <a:off x="7858282" y="2639975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B64CF55-CF98-4CC1-B31D-FF0E9686F521}"/>
              </a:ext>
            </a:extLst>
          </p:cNvPr>
          <p:cNvSpPr txBox="1"/>
          <p:nvPr/>
        </p:nvSpPr>
        <p:spPr>
          <a:xfrm>
            <a:off x="5540819" y="5473745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Kubi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2E1AA7-3C04-4561-8324-6DD1C24EB7A0}"/>
              </a:ext>
            </a:extLst>
          </p:cNvPr>
          <p:cNvSpPr txBox="1"/>
          <p:nvPr/>
        </p:nvSpPr>
        <p:spPr>
          <a:xfrm>
            <a:off x="7487954" y="5492572"/>
            <a:ext cx="1630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Koshi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3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6"/>
    </mc:Choice>
    <mc:Fallback xmlns="">
      <p:transition spd="slow" advTm="531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ASHI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28" name="Espace réservé du numéro de diapositive 27">
            <a:extLst>
              <a:ext uri="{FF2B5EF4-FFF2-40B4-BE49-F238E27FC236}">
                <a16:creationId xmlns:a16="http://schemas.microsoft.com/office/drawing/2014/main" id="{034B0478-C69E-4039-9ABF-F990F8459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5</a:t>
            </a:fld>
            <a:endParaRPr lang="fr-FR"/>
          </a:p>
        </p:txBody>
      </p:sp>
      <p:pic>
        <p:nvPicPr>
          <p:cNvPr id="12" name="Image 11" descr="Une image contenant sport, eau, raquette, homme&#10;&#10;Description générée automatiquement">
            <a:extLst>
              <a:ext uri="{FF2B5EF4-FFF2-40B4-BE49-F238E27FC236}">
                <a16:creationId xmlns:a16="http://schemas.microsoft.com/office/drawing/2014/main" id="{19DC6E72-BA53-4331-AD3D-559093657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41" y="4761758"/>
            <a:ext cx="1136250" cy="1440000"/>
          </a:xfrm>
          <a:prstGeom prst="rect">
            <a:avLst/>
          </a:prstGeom>
        </p:spPr>
      </p:pic>
      <p:pic>
        <p:nvPicPr>
          <p:cNvPr id="16" name="Image 15" descr="Une image contenant joueur, sport, base-ball, personne&#10;&#10;Description générée automatiquement">
            <a:extLst>
              <a:ext uri="{FF2B5EF4-FFF2-40B4-BE49-F238E27FC236}">
                <a16:creationId xmlns:a16="http://schemas.microsoft.com/office/drawing/2014/main" id="{3A8D78B4-9BD1-4D7B-B42B-2F8538034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557" y="668031"/>
            <a:ext cx="1145197" cy="1440000"/>
          </a:xfrm>
          <a:prstGeom prst="rect">
            <a:avLst/>
          </a:prstGeom>
        </p:spPr>
      </p:pic>
      <p:pic>
        <p:nvPicPr>
          <p:cNvPr id="18" name="Image 17" descr="Une image contenant sport, jeu, joueur, personne&#10;&#10;Description générée automatiquement">
            <a:extLst>
              <a:ext uri="{FF2B5EF4-FFF2-40B4-BE49-F238E27FC236}">
                <a16:creationId xmlns:a16="http://schemas.microsoft.com/office/drawing/2014/main" id="{94FE127A-1D59-4678-ACBF-9ABE0F7B3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301" y="2698551"/>
            <a:ext cx="1126956" cy="1440000"/>
          </a:xfrm>
          <a:prstGeom prst="rect">
            <a:avLst/>
          </a:prstGeom>
        </p:spPr>
      </p:pic>
      <p:pic>
        <p:nvPicPr>
          <p:cNvPr id="21" name="Image 20" descr="Une image contenant personne, sport, jeu, joueur&#10;&#10;Description générée automatiquement">
            <a:extLst>
              <a:ext uri="{FF2B5EF4-FFF2-40B4-BE49-F238E27FC236}">
                <a16:creationId xmlns:a16="http://schemas.microsoft.com/office/drawing/2014/main" id="{7115C5B2-6460-46B4-8D86-608E51106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680" y="687706"/>
            <a:ext cx="1137391" cy="1440000"/>
          </a:xfrm>
          <a:prstGeom prst="rect">
            <a:avLst/>
          </a:prstGeom>
        </p:spPr>
      </p:pic>
      <p:pic>
        <p:nvPicPr>
          <p:cNvPr id="25" name="Image 24" descr="Une image contenant base-ball, joueur, homme, eau&#10;&#10;Description générée automatiquement">
            <a:extLst>
              <a:ext uri="{FF2B5EF4-FFF2-40B4-BE49-F238E27FC236}">
                <a16:creationId xmlns:a16="http://schemas.microsoft.com/office/drawing/2014/main" id="{A3B5E1C1-16F6-47AA-9AF3-B965F92AA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318" y="2698551"/>
            <a:ext cx="1181538" cy="1440000"/>
          </a:xfrm>
          <a:prstGeom prst="rect">
            <a:avLst/>
          </a:prstGeom>
        </p:spPr>
      </p:pic>
      <p:pic>
        <p:nvPicPr>
          <p:cNvPr id="31" name="Image 30" descr="Une image contenant joueur, jeu, homme, boule&#10;&#10;Description générée automatiquement">
            <a:extLst>
              <a:ext uri="{FF2B5EF4-FFF2-40B4-BE49-F238E27FC236}">
                <a16:creationId xmlns:a16="http://schemas.microsoft.com/office/drawing/2014/main" id="{FAED3315-8C97-4D0F-BDD7-D014001E05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51" y="4761758"/>
            <a:ext cx="1156364" cy="144000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0A3068CA-8D63-4F9B-8BB3-94B1F55EDBBC}"/>
              </a:ext>
            </a:extLst>
          </p:cNvPr>
          <p:cNvSpPr txBox="1"/>
          <p:nvPr/>
        </p:nvSpPr>
        <p:spPr>
          <a:xfrm>
            <a:off x="6078342" y="2151981"/>
            <a:ext cx="133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Gari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65F94E2-86D0-405C-83A9-5766B7FDA402}"/>
              </a:ext>
            </a:extLst>
          </p:cNvPr>
          <p:cNvSpPr txBox="1"/>
          <p:nvPr/>
        </p:nvSpPr>
        <p:spPr>
          <a:xfrm>
            <a:off x="7405529" y="2149123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Soto Gari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9F01E71-E149-41C9-941A-0881A2D8EE36}"/>
              </a:ext>
            </a:extLst>
          </p:cNvPr>
          <p:cNvSpPr txBox="1"/>
          <p:nvPr/>
        </p:nvSpPr>
        <p:spPr>
          <a:xfrm>
            <a:off x="6169224" y="4183337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372F70F-5B34-4635-8353-50F89E0A1468}"/>
              </a:ext>
            </a:extLst>
          </p:cNvPr>
          <p:cNvSpPr txBox="1"/>
          <p:nvPr/>
        </p:nvSpPr>
        <p:spPr>
          <a:xfrm>
            <a:off x="7720405" y="4209472"/>
            <a:ext cx="1380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86D49FE-0549-4AF0-A1FC-0EF517DEEEAF}"/>
              </a:ext>
            </a:extLst>
          </p:cNvPr>
          <p:cNvSpPr txBox="1"/>
          <p:nvPr/>
        </p:nvSpPr>
        <p:spPr>
          <a:xfrm>
            <a:off x="5752697" y="6198255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Sasae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Ashi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165762A-F6A2-4F34-82B1-4C464321D629}"/>
              </a:ext>
            </a:extLst>
          </p:cNvPr>
          <p:cNvSpPr txBox="1"/>
          <p:nvPr/>
        </p:nvSpPr>
        <p:spPr>
          <a:xfrm>
            <a:off x="7772553" y="6250635"/>
            <a:ext cx="1576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Hiza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4"/>
    </mc:Choice>
    <mc:Fallback xmlns="">
      <p:transition spd="slow" advTm="536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8" y="2074363"/>
            <a:ext cx="3065056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OSAEKOMI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83778-0099-4D54-BB88-159C21AD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6</a:t>
            </a:fld>
            <a:endParaRPr lang="fr-FR"/>
          </a:p>
        </p:txBody>
      </p:sp>
      <p:pic>
        <p:nvPicPr>
          <p:cNvPr id="8" name="Image 7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F21DA65E-7AFB-4245-9076-C81B08D7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565" y="3444695"/>
            <a:ext cx="1833846" cy="1440000"/>
          </a:xfrm>
          <a:prstGeom prst="rect">
            <a:avLst/>
          </a:prstGeom>
        </p:spPr>
      </p:pic>
      <p:pic>
        <p:nvPicPr>
          <p:cNvPr id="10" name="Image 9" descr="Une image contenant personne, intérieur, jeune, garçon&#10;&#10;Description générée automatiquement">
            <a:extLst>
              <a:ext uri="{FF2B5EF4-FFF2-40B4-BE49-F238E27FC236}">
                <a16:creationId xmlns:a16="http://schemas.microsoft.com/office/drawing/2014/main" id="{5D84B249-38EF-44F8-A1E6-2E502658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49" y="750922"/>
            <a:ext cx="1060000" cy="1440000"/>
          </a:xfrm>
          <a:prstGeom prst="rect">
            <a:avLst/>
          </a:prstGeom>
        </p:spPr>
      </p:pic>
      <p:pic>
        <p:nvPicPr>
          <p:cNvPr id="21" name="Image 20" descr="Une image contenant personne, homme, enfant, jeune&#10;&#10;Description générée automatiquement">
            <a:extLst>
              <a:ext uri="{FF2B5EF4-FFF2-40B4-BE49-F238E27FC236}">
                <a16:creationId xmlns:a16="http://schemas.microsoft.com/office/drawing/2014/main" id="{40332413-2A3E-4ED1-8512-225DD6080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102" y="772953"/>
            <a:ext cx="1807449" cy="1440000"/>
          </a:xfrm>
          <a:prstGeom prst="rect">
            <a:avLst/>
          </a:prstGeom>
        </p:spPr>
      </p:pic>
      <p:pic>
        <p:nvPicPr>
          <p:cNvPr id="25" name="Image 24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9D95F221-761A-4AC2-8CA0-8616D902DB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122" y="750922"/>
            <a:ext cx="1794627" cy="14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A3C6FE8-BF71-4EC2-B9B8-0AE3D738868C}"/>
              </a:ext>
            </a:extLst>
          </p:cNvPr>
          <p:cNvSpPr txBox="1"/>
          <p:nvPr/>
        </p:nvSpPr>
        <p:spPr>
          <a:xfrm>
            <a:off x="3747454" y="2190850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Kami Shiho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5AA6509-8526-4DFC-B88F-512EF87BBA76}"/>
              </a:ext>
            </a:extLst>
          </p:cNvPr>
          <p:cNvSpPr txBox="1"/>
          <p:nvPr/>
        </p:nvSpPr>
        <p:spPr>
          <a:xfrm>
            <a:off x="9006025" y="2210372"/>
            <a:ext cx="2113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Tate Shiho Gatame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7E46752-476E-4AC4-AF04-318E3D9823C5}"/>
              </a:ext>
            </a:extLst>
          </p:cNvPr>
          <p:cNvSpPr txBox="1"/>
          <p:nvPr/>
        </p:nvSpPr>
        <p:spPr>
          <a:xfrm>
            <a:off x="6024880" y="2196433"/>
            <a:ext cx="2129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Yoko Shiho Gatame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EEF6B86-84F2-4BAD-BB30-22CBF646D316}"/>
              </a:ext>
            </a:extLst>
          </p:cNvPr>
          <p:cNvSpPr txBox="1"/>
          <p:nvPr/>
        </p:nvSpPr>
        <p:spPr>
          <a:xfrm>
            <a:off x="6096000" y="4854569"/>
            <a:ext cx="1970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Hon Gesa Gatame</a:t>
            </a:r>
          </a:p>
        </p:txBody>
      </p:sp>
    </p:spTree>
    <p:extLst>
      <p:ext uri="{BB962C8B-B14F-4D97-AF65-F5344CB8AC3E}">
        <p14:creationId xmlns:p14="http://schemas.microsoft.com/office/powerpoint/2010/main" val="10615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2"/>
    </mc:Choice>
    <mc:Fallback xmlns="">
      <p:transition spd="slow" advTm="466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B3C6A9-F286-47A2-896C-2CE6105D1B54}"/>
              </a:ext>
            </a:extLst>
          </p:cNvPr>
          <p:cNvSpPr txBox="1"/>
          <p:nvPr/>
        </p:nvSpPr>
        <p:spPr>
          <a:xfrm>
            <a:off x="1310326" y="678730"/>
            <a:ext cx="913457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Script MT Bold" panose="03040602040607080904" pitchFamily="66" charset="0"/>
              </a:rPr>
              <a:t>Rei : Saluez</a:t>
            </a:r>
          </a:p>
          <a:p>
            <a:r>
              <a:rPr lang="fr-FR" sz="2000" dirty="0">
                <a:latin typeface="Script MT Bold" panose="03040602040607080904" pitchFamily="66" charset="0"/>
              </a:rPr>
              <a:t>Hajime : Commencez</a:t>
            </a:r>
          </a:p>
          <a:p>
            <a:r>
              <a:rPr lang="fr-FR" sz="2000" dirty="0">
                <a:latin typeface="Script MT Bold" panose="03040602040607080904" pitchFamily="66" charset="0"/>
              </a:rPr>
              <a:t>Matte </a:t>
            </a:r>
            <a:r>
              <a:rPr lang="fr-FR" sz="2000">
                <a:latin typeface="Script MT Bold" panose="03040602040607080904" pitchFamily="66" charset="0"/>
              </a:rPr>
              <a:t>: Arrêtez</a:t>
            </a:r>
            <a:endParaRPr lang="fr-FR" sz="2000" dirty="0">
              <a:latin typeface="Script MT Bold" panose="03040602040607080904" pitchFamily="66" charset="0"/>
            </a:endParaRPr>
          </a:p>
          <a:p>
            <a:endParaRPr lang="fr-FR" sz="2000" dirty="0">
              <a:latin typeface="Script MT Bold" panose="03040602040607080904" pitchFamily="66" charset="0"/>
            </a:endParaRPr>
          </a:p>
          <a:p>
            <a:r>
              <a:rPr lang="fr-FR" sz="2000" dirty="0">
                <a:latin typeface="Script MT Bold" panose="03040602040607080904" pitchFamily="66" charset="0"/>
              </a:rPr>
              <a:t>Zoori : les claquettes du judoka</a:t>
            </a:r>
          </a:p>
          <a:p>
            <a:r>
              <a:rPr lang="fr-FR" sz="2000" dirty="0">
                <a:latin typeface="Script MT Bold" panose="03040602040607080904" pitchFamily="66" charset="0"/>
              </a:rPr>
              <a:t>Judogi : la tenue du judoka</a:t>
            </a:r>
          </a:p>
          <a:p>
            <a:r>
              <a:rPr lang="fr-FR" sz="2000" dirty="0">
                <a:latin typeface="Script MT Bold" panose="03040602040607080904" pitchFamily="66" charset="0"/>
              </a:rPr>
              <a:t>Obi : la ceinture</a:t>
            </a:r>
          </a:p>
          <a:p>
            <a:endParaRPr lang="fr-FR" sz="2000" dirty="0">
              <a:latin typeface="Script MT Bold" panose="03040602040607080904" pitchFamily="66" charset="0"/>
            </a:endParaRPr>
          </a:p>
          <a:p>
            <a:r>
              <a:rPr lang="fr-FR" sz="2000" dirty="0">
                <a:latin typeface="Script MT Bold" panose="03040602040607080904" pitchFamily="66" charset="0"/>
              </a:rPr>
              <a:t>Dojo : la salle où l’on pratique le judo</a:t>
            </a:r>
          </a:p>
          <a:p>
            <a:r>
              <a:rPr lang="fr-FR" sz="2000" dirty="0" err="1">
                <a:latin typeface="Script MT Bold" panose="03040602040607080904" pitchFamily="66" charset="0"/>
              </a:rPr>
              <a:t>Jigoro</a:t>
            </a:r>
            <a:r>
              <a:rPr lang="fr-FR" sz="2000" dirty="0">
                <a:latin typeface="Script MT Bold" panose="03040602040607080904" pitchFamily="66" charset="0"/>
              </a:rPr>
              <a:t> Kano : le créateur du judo</a:t>
            </a:r>
          </a:p>
          <a:p>
            <a:r>
              <a:rPr lang="fr-FR" sz="2000" dirty="0">
                <a:latin typeface="Script MT Bold" panose="03040602040607080904" pitchFamily="66" charset="0"/>
              </a:rPr>
              <a:t>1982 : date à laquelle le judo a été créé</a:t>
            </a:r>
          </a:p>
          <a:p>
            <a:endParaRPr lang="fr-FR" sz="2000" dirty="0">
              <a:latin typeface="Script MT Bold" panose="03040602040607080904" pitchFamily="66" charset="0"/>
            </a:endParaRPr>
          </a:p>
          <a:p>
            <a:r>
              <a:rPr lang="fr-FR" sz="2000" dirty="0" err="1">
                <a:latin typeface="Script MT Bold" panose="03040602040607080904" pitchFamily="66" charset="0"/>
              </a:rPr>
              <a:t>Osaekomi</a:t>
            </a:r>
            <a:r>
              <a:rPr lang="fr-FR" sz="2000" dirty="0">
                <a:latin typeface="Script MT Bold" panose="03040602040607080904" pitchFamily="66" charset="0"/>
              </a:rPr>
              <a:t> : terme d’arbitrage pour indiquer le début d’une immobilisation</a:t>
            </a:r>
          </a:p>
          <a:p>
            <a:r>
              <a:rPr lang="fr-FR" sz="2000" dirty="0" err="1">
                <a:latin typeface="Script MT Bold" panose="03040602040607080904" pitchFamily="66" charset="0"/>
              </a:rPr>
              <a:t>Toketa</a:t>
            </a:r>
            <a:r>
              <a:rPr lang="fr-FR" sz="2000" dirty="0">
                <a:latin typeface="Script MT Bold" panose="03040602040607080904" pitchFamily="66" charset="0"/>
              </a:rPr>
              <a:t> : terme d’arbitrage pour indiquer la fin d’une immobilisation</a:t>
            </a:r>
          </a:p>
          <a:p>
            <a:r>
              <a:rPr lang="fr-FR" sz="2000" dirty="0">
                <a:latin typeface="Script MT Bold" panose="03040602040607080904" pitchFamily="66" charset="0"/>
              </a:rPr>
              <a:t>Waza-Ari : terme d’arbitrage pour indiquer que l’on a fait chuter sur le côté ou sur le dos doucement</a:t>
            </a:r>
          </a:p>
          <a:p>
            <a:r>
              <a:rPr lang="fr-FR" sz="2000" dirty="0">
                <a:latin typeface="Script MT Bold" panose="03040602040607080904" pitchFamily="66" charset="0"/>
              </a:rPr>
              <a:t>Ippon : terme d’arbitrage pour indiquer que l’on a fait tomber fort sur le dos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8690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BF07F1-4F74-44BE-A95D-F20F39CEA6F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90" y="640350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82ABEE3-6C18-4F7C-AE55-8518E8907AD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643" y="684998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7758C8-38CA-4DC3-BE1E-6DB8500FBB5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25" y="662674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41CD9C-D939-4B35-8A44-6BDC36AE2AF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207" y="640350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F57079-BB4C-41F2-A68B-84A79EB0DFD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00" y="3664670"/>
            <a:ext cx="1800000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FDA4D8D-F026-47F4-9D9E-2230E3858384}"/>
              </a:ext>
            </a:extLst>
          </p:cNvPr>
          <p:cNvSpPr txBox="1"/>
          <p:nvPr/>
        </p:nvSpPr>
        <p:spPr>
          <a:xfrm>
            <a:off x="1868830" y="3018339"/>
            <a:ext cx="14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Script MT Bold" panose="03040602040607080904" pitchFamily="66" charset="0"/>
              </a:rPr>
              <a:t>Ippon</a:t>
            </a:r>
            <a:r>
              <a:rPr lang="fr-FR" dirty="0"/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9A07D6-A2C6-4F55-B3C8-8578241BBC61}"/>
              </a:ext>
            </a:extLst>
          </p:cNvPr>
          <p:cNvSpPr txBox="1"/>
          <p:nvPr/>
        </p:nvSpPr>
        <p:spPr>
          <a:xfrm>
            <a:off x="4138367" y="3070168"/>
            <a:ext cx="2337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Script MT Bold" panose="03040602040607080904" pitchFamily="66" charset="0"/>
              </a:rPr>
              <a:t>Waza-Ari</a:t>
            </a:r>
            <a:r>
              <a:rPr lang="fr-FR" dirty="0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EB3FC41-0F3E-436A-A8BA-88E15EB7D099}"/>
              </a:ext>
            </a:extLst>
          </p:cNvPr>
          <p:cNvSpPr txBox="1"/>
          <p:nvPr/>
        </p:nvSpPr>
        <p:spPr>
          <a:xfrm>
            <a:off x="6740165" y="3094010"/>
            <a:ext cx="193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err="1">
                <a:latin typeface="Script MT Bold" panose="03040602040607080904" pitchFamily="66" charset="0"/>
              </a:rPr>
              <a:t>Osaekomi</a:t>
            </a:r>
            <a:r>
              <a:rPr lang="fr-FR" dirty="0"/>
              <a:t>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435BD7-329D-4D70-BA96-D67F037651F3}"/>
              </a:ext>
            </a:extLst>
          </p:cNvPr>
          <p:cNvSpPr txBox="1"/>
          <p:nvPr/>
        </p:nvSpPr>
        <p:spPr>
          <a:xfrm>
            <a:off x="9350847" y="3018339"/>
            <a:ext cx="14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err="1">
                <a:latin typeface="Script MT Bold" panose="03040602040607080904" pitchFamily="66" charset="0"/>
              </a:rPr>
              <a:t>Toketa</a:t>
            </a:r>
            <a:r>
              <a:rPr lang="fr-FR" dirty="0"/>
              <a:t>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BC59F6-4ECC-4793-8B5D-14B7977E10E3}"/>
              </a:ext>
            </a:extLst>
          </p:cNvPr>
          <p:cNvSpPr txBox="1"/>
          <p:nvPr/>
        </p:nvSpPr>
        <p:spPr>
          <a:xfrm>
            <a:off x="5196000" y="5501504"/>
            <a:ext cx="14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Script MT Bold" panose="03040602040607080904" pitchFamily="66" charset="0"/>
              </a:rPr>
              <a:t>Matte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32910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176</Words>
  <Application>Microsoft Office PowerPoint</Application>
  <PresentationFormat>Grand écran</PresentationFormat>
  <Paragraphs>53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Lucida Handwriting</vt:lpstr>
      <vt:lpstr>Script MT Bold</vt:lpstr>
      <vt:lpstr>Thème Office</vt:lpstr>
      <vt:lpstr>Le judo pour les 6-7 ans</vt:lpstr>
      <vt:lpstr>Sommaire</vt:lpstr>
      <vt:lpstr>TE WAZA</vt:lpstr>
      <vt:lpstr>KOSHI WAZA</vt:lpstr>
      <vt:lpstr>ASHI WAZA</vt:lpstr>
      <vt:lpstr>OSAEKOMI WAZA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Cyrielle</dc:creator>
  <cp:lastModifiedBy>Cyrielle Mingot</cp:lastModifiedBy>
  <cp:revision>16</cp:revision>
  <dcterms:created xsi:type="dcterms:W3CDTF">2017-12-30T14:45:01Z</dcterms:created>
  <dcterms:modified xsi:type="dcterms:W3CDTF">2020-03-22T07:03:02Z</dcterms:modified>
</cp:coreProperties>
</file>